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7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17"/>
    <p:restoredTop sz="94621"/>
  </p:normalViewPr>
  <p:slideViewPr>
    <p:cSldViewPr snapToGrid="0" snapToObjects="1">
      <p:cViewPr varScale="1">
        <p:scale>
          <a:sx n="118" d="100"/>
          <a:sy n="118" d="100"/>
        </p:scale>
        <p:origin x="2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2074E90-AB5E-524C-8946-9014AF33D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37AD7B0-3A3A-9243-95A5-F1064011EF4C}"/>
              </a:ext>
            </a:extLst>
          </p:cNvPr>
          <p:cNvSpPr txBox="1"/>
          <p:nvPr userDrawn="1"/>
        </p:nvSpPr>
        <p:spPr>
          <a:xfrm>
            <a:off x="623250" y="341637"/>
            <a:ext cx="6579237" cy="49244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2. Lenguaje de programaci</a:t>
            </a:r>
            <a:r>
              <a:rPr lang="es-ES" sz="2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ón</a:t>
            </a:r>
            <a:r>
              <a:rPr lang="es-ES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orientado</a:t>
            </a:r>
            <a:r>
              <a:rPr lang="es-ES" sz="2600" b="1" baseline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a Web</a:t>
            </a:r>
            <a:endParaRPr lang="es-MX" sz="2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4F91F0-7A61-9748-9B49-97E9E7482E16}"/>
              </a:ext>
            </a:extLst>
          </p:cNvPr>
          <p:cNvSpPr txBox="1"/>
          <p:nvPr userDrawn="1"/>
        </p:nvSpPr>
        <p:spPr>
          <a:xfrm>
            <a:off x="8001000" y="6356351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i="1" dirty="0">
                <a:solidFill>
                  <a:srgbClr val="FF7E13"/>
                </a:solidFill>
              </a:rPr>
              <a:t>@JJCM</a:t>
            </a:r>
          </a:p>
        </p:txBody>
      </p:sp>
    </p:spTree>
    <p:extLst>
      <p:ext uri="{BB962C8B-B14F-4D97-AF65-F5344CB8AC3E}">
        <p14:creationId xmlns:p14="http://schemas.microsoft.com/office/powerpoint/2010/main" val="12574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491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819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80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49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237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702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85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838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366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764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FF13F-9175-AD40-865F-ACEF60B51CF6}" type="datetimeFigureOut">
              <a:rPr lang="es-ES_tradnl" smtClean="0"/>
              <a:t>19/2/19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250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ejemplo3.html" TargetMode="External"/><Relationship Id="rId2" Type="http://schemas.openxmlformats.org/officeDocument/2006/relationships/hyperlink" Target="../ejemplo2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../ejemplo4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../ejemplo8.html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un lenguaje de programación que te permite realizar actividades dinámicas en una página web. Ejemplos: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Mostrar actualizaciones de contenido en el momento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Interactuar con mapas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Animar imágenes 2D/3D</a:t>
            </a:r>
            <a:endParaRPr lang="es-ES_tradnl" dirty="0"/>
          </a:p>
        </p:txBody>
      </p:sp>
      <p:pic>
        <p:nvPicPr>
          <p:cNvPr id="6" name="Picture 2" descr="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04" y="1973766"/>
            <a:ext cx="3741219" cy="37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79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Cuando el navegador encuentra un bloque de JavaScript, lo ejecuta en orden, de arriba hacia abajo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362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JavaScript funciona con un orden</a:t>
            </a:r>
          </a:p>
        </p:txBody>
      </p:sp>
    </p:spTree>
    <p:extLst>
      <p:ext uri="{BB962C8B-B14F-4D97-AF65-F5344CB8AC3E}">
        <p14:creationId xmlns:p14="http://schemas.microsoft.com/office/powerpoint/2010/main" val="496773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JavaScript puede trabajar tanto del lado del cliente como del lado del servidor, incluso, puede existir interacción entre ambos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379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Lado del cliente y lado del servidor</a:t>
            </a:r>
          </a:p>
        </p:txBody>
      </p:sp>
    </p:spTree>
    <p:extLst>
      <p:ext uri="{BB962C8B-B14F-4D97-AF65-F5344CB8AC3E}">
        <p14:creationId xmlns:p14="http://schemas.microsoft.com/office/powerpoint/2010/main" val="2128254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32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2.6. ¿C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ómo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añadir JavaScript a una página web?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s-ES_tradnl" dirty="0"/>
              <a:t>JavaScript por dentro (</a:t>
            </a:r>
            <a:r>
              <a:rPr lang="es-ES_tradnl" dirty="0">
                <a:hlinkClick r:id="rId2" action="ppaction://hlinkfile"/>
              </a:rPr>
              <a:t>ejemplo2.html</a:t>
            </a:r>
            <a:r>
              <a:rPr lang="es-ES_tradnl" dirty="0"/>
              <a:t>)</a:t>
            </a:r>
          </a:p>
          <a:p>
            <a:pPr marL="177800" indent="-177800">
              <a:buFont typeface="Arial" charset="0"/>
              <a:buChar char="•"/>
            </a:pPr>
            <a:r>
              <a:rPr lang="es-ES_tradnl" dirty="0"/>
              <a:t>JavaScript externo (</a:t>
            </a:r>
            <a:r>
              <a:rPr lang="es-ES_tradnl" dirty="0">
                <a:hlinkClick r:id="rId3" action="ppaction://hlinkfile"/>
              </a:rPr>
              <a:t>ejemplo3.html</a:t>
            </a:r>
            <a:r>
              <a:rPr lang="es-ES_tradnl" dirty="0"/>
              <a:t>)</a:t>
            </a:r>
          </a:p>
          <a:p>
            <a:pPr marL="177800" indent="-177800">
              <a:buFont typeface="Arial" charset="0"/>
              <a:buChar char="•"/>
            </a:pPr>
            <a:r>
              <a:rPr lang="es-ES_tradnl" dirty="0"/>
              <a:t>Gestores de JavaScript en l</a:t>
            </a:r>
            <a:r>
              <a:rPr lang="es-ES" dirty="0" err="1"/>
              <a:t>ínea</a:t>
            </a:r>
            <a:r>
              <a:rPr lang="es-ES" dirty="0"/>
              <a:t> (</a:t>
            </a:r>
            <a:r>
              <a:rPr lang="es-ES" dirty="0">
                <a:hlinkClick r:id="rId4" action="ppaction://hlinkfile"/>
              </a:rPr>
              <a:t>ejemplo4.html</a:t>
            </a:r>
            <a:r>
              <a:rPr lang="es-ES" dirty="0"/>
              <a:t>)</a:t>
            </a:r>
          </a:p>
          <a:p>
            <a:pPr marL="177800" indent="-177800">
              <a:buFont typeface="Arial" charset="0"/>
              <a:buChar char="•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Modifica el ejercicio añadiendo varios botones en el archivo. Cada vez que se presione un </a:t>
            </a:r>
            <a:r>
              <a:rPr lang="es-ES_tradnl" dirty="0" err="1"/>
              <a:t>bot</a:t>
            </a:r>
            <a:r>
              <a:rPr lang="es-ES" dirty="0" err="1"/>
              <a:t>ón</a:t>
            </a:r>
            <a:r>
              <a:rPr lang="es-ES" dirty="0"/>
              <a:t> deberá crear un nuevo párrafo.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9424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12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2.7.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un ejemplo 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Crear un juego sencillo del tipo "adivina el número". Debes elegir un número aleatorio entre 1 y 100, luego desafiar al jugador a adivinar el número en 10 intentos. Después de cada intento decirle al jugador si ha acertado o no, y si está equivocado, decirle si se ha quedado corto, o se ha pasado. También debería decir los números que ya se han probado anteriormente. El juego acabará una vez que el jugador acierte o cuando se acaben los intentos. Cuando el juego se acabe,  se le debe dar al jugador la opción de volver a jugar.</a:t>
            </a:r>
          </a:p>
        </p:txBody>
      </p:sp>
    </p:spTree>
    <p:extLst>
      <p:ext uri="{BB962C8B-B14F-4D97-AF65-F5344CB8AC3E}">
        <p14:creationId xmlns:p14="http://schemas.microsoft.com/office/powerpoint/2010/main" val="3423862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12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2.7.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un ejemplo 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Configuración inicial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Añadir variables para guardar datos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Funciones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Operadores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Sentencias de control condicionales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Eventos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Sentencias de control repetitivas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/>
              <a:t>Objetos</a:t>
            </a:r>
          </a:p>
        </p:txBody>
      </p:sp>
    </p:spTree>
    <p:extLst>
      <p:ext uri="{BB962C8B-B14F-4D97-AF65-F5344CB8AC3E}">
        <p14:creationId xmlns:p14="http://schemas.microsoft.com/office/powerpoint/2010/main" val="2491576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8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2.8. Variables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Una variable es un contenedor para un valor (simple o complejo)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234980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rgbClr val="0432FF"/>
                </a:solidFill>
              </a:rPr>
              <a:t>Sintáxis</a:t>
            </a:r>
            <a:r>
              <a:rPr lang="es-ES" dirty="0">
                <a:solidFill>
                  <a:srgbClr val="0432FF"/>
                </a:solidFill>
              </a:rPr>
              <a:t>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185F2-C8C7-1444-929D-48AD26DD3090}"/>
              </a:ext>
            </a:extLst>
          </p:cNvPr>
          <p:cNvSpPr/>
          <p:nvPr/>
        </p:nvSpPr>
        <p:spPr>
          <a:xfrm>
            <a:off x="967099" y="2816783"/>
            <a:ext cx="3486567" cy="378841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i="1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identificador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let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i="1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identificador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…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identificador = valor;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…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i="1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identificador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valor;</a:t>
            </a:r>
          </a:p>
          <a:p>
            <a:endParaRPr lang="es-ES_tradnl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mdn.mozillademos.org/files/13506/boxes.png">
            <a:extLst>
              <a:ext uri="{FF2B5EF4-FFF2-40B4-BE49-F238E27FC236}">
                <a16:creationId xmlns:a16="http://schemas.microsoft.com/office/drawing/2014/main" id="{2F5F556E-DAB0-4C4A-9001-B1A8A244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74" y="3461419"/>
            <a:ext cx="4303059" cy="178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647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758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2.8. Tipos de variables/datos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736807" y="1893591"/>
            <a:ext cx="1808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Números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Cadenas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Lógicos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Arreglos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Objetos</a:t>
            </a:r>
          </a:p>
        </p:txBody>
      </p:sp>
      <p:pic>
        <p:nvPicPr>
          <p:cNvPr id="1026" name="Picture 2" descr="https://mdn.mozillademos.org/files/13506/boxes.png">
            <a:extLst>
              <a:ext uri="{FF2B5EF4-FFF2-40B4-BE49-F238E27FC236}">
                <a16:creationId xmlns:a16="http://schemas.microsoft.com/office/drawing/2014/main" id="{2F5F556E-DAB0-4C4A-9001-B1A8A244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500" y="2526000"/>
            <a:ext cx="6508374" cy="269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130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316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2.8. Tipos de variables numéricas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736807" y="1893591"/>
            <a:ext cx="18083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Enteros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Flotantes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Dobles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Binarios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Octal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Hexadecimal</a:t>
            </a:r>
          </a:p>
        </p:txBody>
      </p:sp>
      <p:pic>
        <p:nvPicPr>
          <p:cNvPr id="1026" name="Picture 2" descr="https://mdn.mozillademos.org/files/13506/boxes.png">
            <a:extLst>
              <a:ext uri="{FF2B5EF4-FFF2-40B4-BE49-F238E27FC236}">
                <a16:creationId xmlns:a16="http://schemas.microsoft.com/office/drawing/2014/main" id="{2F5F556E-DAB0-4C4A-9001-B1A8A244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633" y="2450696"/>
            <a:ext cx="6508374" cy="269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984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75402"/>
              </p:ext>
            </p:extLst>
          </p:nvPr>
        </p:nvGraphicFramePr>
        <p:xfrm>
          <a:off x="857026" y="2263565"/>
          <a:ext cx="6096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Suma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Resta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Multiplicación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383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División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197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Módulo o resto de división entre enteros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324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Exponente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892461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Aritméticos</a:t>
            </a:r>
          </a:p>
        </p:txBody>
      </p:sp>
    </p:spTree>
    <p:extLst>
      <p:ext uri="{BB962C8B-B14F-4D97-AF65-F5344CB8AC3E}">
        <p14:creationId xmlns:p14="http://schemas.microsoft.com/office/powerpoint/2010/main" val="1508105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536005"/>
              </p:ext>
            </p:extLst>
          </p:nvPr>
        </p:nvGraphicFramePr>
        <p:xfrm>
          <a:off x="857026" y="2263565"/>
          <a:ext cx="60960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Incremento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Decremento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Aritméticos</a:t>
            </a:r>
          </a:p>
        </p:txBody>
      </p:sp>
    </p:spTree>
    <p:extLst>
      <p:ext uri="{BB962C8B-B14F-4D97-AF65-F5344CB8AC3E}">
        <p14:creationId xmlns:p14="http://schemas.microsoft.com/office/powerpoint/2010/main" val="2922416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la tercera capa de los estándares en las tecnologías para web, dos de las cuales son HTML y CSS</a:t>
            </a:r>
            <a:endParaRPr lang="es-ES_tradnl" dirty="0"/>
          </a:p>
        </p:txBody>
      </p:sp>
      <p:pic>
        <p:nvPicPr>
          <p:cNvPr id="2050" name="Picture 2" descr="https://mdn.mozillademos.org/files/13502/c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90" y="2085704"/>
            <a:ext cx="42100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135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000785"/>
              </p:ext>
            </p:extLst>
          </p:nvPr>
        </p:nvGraphicFramePr>
        <p:xfrm>
          <a:off x="857026" y="2263565"/>
          <a:ext cx="60960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+=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Suma y asignación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Resta y asignación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*=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Multiplicación y asignación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97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/=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División y asignación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80330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Asignación</a:t>
            </a:r>
          </a:p>
        </p:txBody>
      </p:sp>
    </p:spTree>
    <p:extLst>
      <p:ext uri="{BB962C8B-B14F-4D97-AF65-F5344CB8AC3E}">
        <p14:creationId xmlns:p14="http://schemas.microsoft.com/office/powerpoint/2010/main" val="2072762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582665"/>
              </p:ext>
            </p:extLst>
          </p:nvPr>
        </p:nvGraphicFramePr>
        <p:xfrm>
          <a:off x="857026" y="2263565"/>
          <a:ext cx="6096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===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Estricta igualdad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!==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Estricta no igualdad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Menor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97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Mayor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80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Menor o igual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03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Mayor o igual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079068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Igualdad/comparación</a:t>
            </a:r>
          </a:p>
        </p:txBody>
      </p:sp>
    </p:spTree>
    <p:extLst>
      <p:ext uri="{BB962C8B-B14F-4D97-AF65-F5344CB8AC3E}">
        <p14:creationId xmlns:p14="http://schemas.microsoft.com/office/powerpoint/2010/main" val="4265817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2.10. Cadenas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1631350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rgbClr val="0432FF"/>
                </a:solidFill>
              </a:rPr>
              <a:t>Sintáxis</a:t>
            </a:r>
            <a:r>
              <a:rPr lang="es-ES" dirty="0">
                <a:solidFill>
                  <a:srgbClr val="0432FF"/>
                </a:solidFill>
              </a:rPr>
              <a:t>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185F2-C8C7-1444-929D-48AD26DD3090}"/>
              </a:ext>
            </a:extLst>
          </p:cNvPr>
          <p:cNvSpPr/>
          <p:nvPr/>
        </p:nvSpPr>
        <p:spPr>
          <a:xfrm>
            <a:off x="967099" y="2011237"/>
            <a:ext cx="5368387" cy="126535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i="1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string</a:t>
            </a:r>
            <a:r>
              <a:rPr lang="es-ES_tradnl" i="1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= “Esto es una cadena”;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let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string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‘Esto es una cadena’;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…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string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63F738F-48BB-C84E-AA84-031C759921E5}"/>
              </a:ext>
            </a:extLst>
          </p:cNvPr>
          <p:cNvSpPr txBox="1"/>
          <p:nvPr/>
        </p:nvSpPr>
        <p:spPr>
          <a:xfrm>
            <a:off x="859523" y="3525468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rgbClr val="0432FF"/>
                </a:solidFill>
              </a:rPr>
              <a:t>Errores </a:t>
            </a:r>
            <a:r>
              <a:rPr lang="es-ES" dirty="0" err="1">
                <a:solidFill>
                  <a:srgbClr val="0432FF"/>
                </a:solidFill>
              </a:rPr>
              <a:t>comúnes</a:t>
            </a:r>
            <a:r>
              <a:rPr lang="es-ES" dirty="0">
                <a:solidFill>
                  <a:srgbClr val="0432FF"/>
                </a:solidFill>
              </a:rPr>
              <a:t>: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79C081-EC88-8A46-AFD9-492496B3C589}"/>
              </a:ext>
            </a:extLst>
          </p:cNvPr>
          <p:cNvSpPr/>
          <p:nvPr/>
        </p:nvSpPr>
        <p:spPr>
          <a:xfrm>
            <a:off x="967099" y="3905355"/>
            <a:ext cx="5368387" cy="100410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malCadena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Esto es una prueba;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malCadena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‘Esto es una prueba;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malcadena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Esto es una prueba’;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73DA69-E4BE-534C-8EB5-324B06980777}"/>
              </a:ext>
            </a:extLst>
          </p:cNvPr>
          <p:cNvSpPr txBox="1"/>
          <p:nvPr/>
        </p:nvSpPr>
        <p:spPr>
          <a:xfrm>
            <a:off x="859523" y="5235701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rgbClr val="0432FF"/>
                </a:solidFill>
              </a:rPr>
              <a:t>Válido si </a:t>
            </a:r>
            <a:r>
              <a:rPr lang="es-ES" i="1" dirty="0">
                <a:solidFill>
                  <a:srgbClr val="0432FF"/>
                </a:solidFill>
              </a:rPr>
              <a:t>cadena</a:t>
            </a:r>
            <a:r>
              <a:rPr lang="es-ES" dirty="0">
                <a:solidFill>
                  <a:srgbClr val="0432FF"/>
                </a:solidFill>
              </a:rPr>
              <a:t> es una variable previamente definida: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544D9E3-3F5B-9542-A8BA-195406A831DE}"/>
              </a:ext>
            </a:extLst>
          </p:cNvPr>
          <p:cNvSpPr/>
          <p:nvPr/>
        </p:nvSpPr>
        <p:spPr>
          <a:xfrm>
            <a:off x="967099" y="5637361"/>
            <a:ext cx="5368387" cy="774328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cadena;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827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2.10. Cadenas</a:t>
            </a: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BBB44E0-9BFE-1C4D-B1E9-C922D5CBE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456380"/>
              </p:ext>
            </p:extLst>
          </p:nvPr>
        </p:nvGraphicFramePr>
        <p:xfrm>
          <a:off x="857026" y="2263565"/>
          <a:ext cx="6096000" cy="370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Salida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Comilla simple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Comilla doble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97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Diagonal invertida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80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Nueva línea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03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Retorno de carro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07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Tabulador vertical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Tabulador horizontal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73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Espacio en blanco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753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\uXXXX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Carácter Unicode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844874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DB82E85A-3DAC-3F49-AD87-436F2E38B6FF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Secuencias o caracteres de escape:</a:t>
            </a:r>
          </a:p>
        </p:txBody>
      </p:sp>
    </p:spTree>
    <p:extLst>
      <p:ext uri="{BB962C8B-B14F-4D97-AF65-F5344CB8AC3E}">
        <p14:creationId xmlns:p14="http://schemas.microsoft.com/office/powerpoint/2010/main" val="2045863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2.10. Cadenas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1772862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Concatenación de cadenas: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185F2-C8C7-1444-929D-48AD26DD3090}"/>
              </a:ext>
            </a:extLst>
          </p:cNvPr>
          <p:cNvSpPr/>
          <p:nvPr/>
        </p:nvSpPr>
        <p:spPr>
          <a:xfrm>
            <a:off x="967099" y="2174520"/>
            <a:ext cx="5368387" cy="126535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uno = ”Hola”;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dos = “Cómo estás”;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juntas = uno + dos;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juntas;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79C081-EC88-8A46-AFD9-492496B3C589}"/>
              </a:ext>
            </a:extLst>
          </p:cNvPr>
          <p:cNvSpPr/>
          <p:nvPr/>
        </p:nvSpPr>
        <p:spPr>
          <a:xfrm>
            <a:off x="967099" y="3665868"/>
            <a:ext cx="5368387" cy="100410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varias = uno + uno + uno + dos;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varias;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544D9E3-3F5B-9542-A8BA-195406A831DE}"/>
              </a:ext>
            </a:extLst>
          </p:cNvPr>
          <p:cNvSpPr/>
          <p:nvPr/>
        </p:nvSpPr>
        <p:spPr>
          <a:xfrm>
            <a:off x="967099" y="4853590"/>
            <a:ext cx="5368387" cy="774328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uno + “, un placer, “+ dos;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520FAC8-B135-6D4C-ABE8-FD1E58A36B4D}"/>
              </a:ext>
            </a:extLst>
          </p:cNvPr>
          <p:cNvSpPr txBox="1"/>
          <p:nvPr/>
        </p:nvSpPr>
        <p:spPr>
          <a:xfrm>
            <a:off x="913310" y="5767916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hlinkClick r:id="rId2"/>
              </a:rPr>
              <a:t>ejemplo8.html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9252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3119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&lt;p&gt; Jugar &lt;/p&gt;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1404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Ejemplo1.html</a:t>
            </a:r>
          </a:p>
        </p:txBody>
      </p:sp>
    </p:spTree>
    <p:extLst>
      <p:ext uri="{BB962C8B-B14F-4D97-AF65-F5344CB8AC3E}">
        <p14:creationId xmlns:p14="http://schemas.microsoft.com/office/powerpoint/2010/main" val="211403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>
                <a:solidFill>
                  <a:schemeClr val="tx1"/>
                </a:solidFill>
              </a:rPr>
              <a:t>p </a:t>
            </a:r>
          </a:p>
          <a:p>
            <a:r>
              <a:rPr lang="es-ES_tradnl" dirty="0">
                <a:solidFill>
                  <a:schemeClr val="tx1"/>
                </a:solidFill>
              </a:rPr>
              <a:t>{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font-family</a:t>
            </a:r>
            <a:r>
              <a:rPr lang="es-ES_tradnl" dirty="0">
                <a:solidFill>
                  <a:schemeClr val="tx1"/>
                </a:solidFill>
              </a:rPr>
              <a:t>: '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neue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, </a:t>
            </a:r>
            <a:r>
              <a:rPr lang="es-ES_tradnl" dirty="0" err="1">
                <a:solidFill>
                  <a:schemeClr val="tx1"/>
                </a:solidFill>
              </a:rPr>
              <a:t>sans-serif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letter-spacing</a:t>
            </a:r>
            <a:r>
              <a:rPr lang="es-ES_tradnl" dirty="0">
                <a:solidFill>
                  <a:schemeClr val="tx1"/>
                </a:solidFill>
              </a:rPr>
              <a:t>: 1px;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text-transform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uppercase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text-align</a:t>
            </a:r>
            <a:r>
              <a:rPr lang="es-ES_tradnl" dirty="0">
                <a:solidFill>
                  <a:schemeClr val="tx1"/>
                </a:solidFill>
              </a:rPr>
              <a:t>: center;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</a:t>
            </a:r>
            <a:r>
              <a:rPr lang="es-ES_tradnl" dirty="0">
                <a:solidFill>
                  <a:schemeClr val="tx1"/>
                </a:solidFill>
              </a:rPr>
              <a:t>: 2px </a:t>
            </a:r>
            <a:r>
              <a:rPr lang="es-ES_tradnl" dirty="0" err="1">
                <a:solidFill>
                  <a:schemeClr val="tx1"/>
                </a:solidFill>
              </a:rPr>
              <a:t>solid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background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(0,0,200,0.3);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color: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box-</a:t>
            </a:r>
            <a:r>
              <a:rPr lang="es-ES_tradnl" dirty="0" err="1">
                <a:solidFill>
                  <a:schemeClr val="tx1"/>
                </a:solidFill>
              </a:rPr>
              <a:t>shadow</a:t>
            </a:r>
            <a:r>
              <a:rPr lang="es-ES_tradnl" dirty="0">
                <a:solidFill>
                  <a:schemeClr val="tx1"/>
                </a:solidFill>
              </a:rPr>
              <a:t>: 1px 1px 2px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(0,0,200,0.4);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border-radius</a:t>
            </a:r>
            <a:r>
              <a:rPr lang="es-ES_tradnl" dirty="0">
                <a:solidFill>
                  <a:schemeClr val="tx1"/>
                </a:solidFill>
              </a:rPr>
              <a:t>: 10px; </a:t>
            </a:r>
            <a:r>
              <a:rPr lang="es-ES_tradnl" dirty="0" err="1">
                <a:solidFill>
                  <a:schemeClr val="tx1"/>
                </a:solidFill>
              </a:rPr>
              <a:t>padding</a:t>
            </a:r>
            <a:r>
              <a:rPr lang="es-ES_tradnl" dirty="0">
                <a:solidFill>
                  <a:schemeClr val="tx1"/>
                </a:solidFill>
              </a:rPr>
              <a:t>: 3px 10px;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display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inline</a:t>
            </a:r>
            <a:r>
              <a:rPr lang="es-ES_tradnl" dirty="0">
                <a:solidFill>
                  <a:schemeClr val="tx1"/>
                </a:solidFill>
              </a:rPr>
              <a:t>-block; </a:t>
            </a:r>
            <a:r>
              <a:rPr lang="es-ES_tradnl" dirty="0" err="1">
                <a:solidFill>
                  <a:schemeClr val="tx1"/>
                </a:solidFill>
              </a:rPr>
              <a:t>cursor:pointer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154462"/>
            <a:ext cx="424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Agregamos CSS para hacer que se vea agradable:</a:t>
            </a:r>
          </a:p>
        </p:txBody>
      </p:sp>
    </p:spTree>
    <p:extLst>
      <p:ext uri="{BB962C8B-B14F-4D97-AF65-F5344CB8AC3E}">
        <p14:creationId xmlns:p14="http://schemas.microsoft.com/office/powerpoint/2010/main" val="30807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para = </a:t>
            </a:r>
            <a:r>
              <a:rPr lang="es-ES_tradnl" dirty="0" err="1">
                <a:solidFill>
                  <a:schemeClr val="tx1"/>
                </a:solidFill>
              </a:rPr>
              <a:t>document.querySelector</a:t>
            </a:r>
            <a:r>
              <a:rPr lang="es-ES_tradnl" dirty="0">
                <a:solidFill>
                  <a:schemeClr val="tx1"/>
                </a:solidFill>
              </a:rPr>
              <a:t>('p');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para.addEventListener</a:t>
            </a:r>
            <a:r>
              <a:rPr lang="es-ES_tradnl" dirty="0">
                <a:solidFill>
                  <a:schemeClr val="tx1"/>
                </a:solidFill>
              </a:rPr>
              <a:t>('</a:t>
            </a:r>
            <a:r>
              <a:rPr lang="es-ES_tradnl" dirty="0" err="1">
                <a:solidFill>
                  <a:schemeClr val="tx1"/>
                </a:solidFill>
              </a:rPr>
              <a:t>click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function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() {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 = </a:t>
            </a:r>
            <a:r>
              <a:rPr lang="es-ES_tradnl" dirty="0" err="1">
                <a:solidFill>
                  <a:schemeClr val="tx1"/>
                </a:solidFill>
              </a:rPr>
              <a:t>prompt</a:t>
            </a:r>
            <a:r>
              <a:rPr lang="es-ES_tradnl" dirty="0">
                <a:solidFill>
                  <a:schemeClr val="tx1"/>
                </a:solidFill>
              </a:rPr>
              <a:t>(‘Introduce tu nombre');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para.textContent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>
                <a:solidFill>
                  <a:schemeClr val="tx1"/>
                </a:solidFill>
              </a:rPr>
              <a:t>= Jugador </a:t>
            </a:r>
            <a:r>
              <a:rPr lang="es-ES_tradnl" dirty="0">
                <a:solidFill>
                  <a:schemeClr val="tx1"/>
                </a:solidFill>
              </a:rPr>
              <a:t>1: ' +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6904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y finalmente agregamos JavaScript para implementar comportamiento dinámico:</a:t>
            </a:r>
          </a:p>
        </p:txBody>
      </p:sp>
    </p:spTree>
    <p:extLst>
      <p:ext uri="{BB962C8B-B14F-4D97-AF65-F5344CB8AC3E}">
        <p14:creationId xmlns:p14="http://schemas.microsoft.com/office/powerpoint/2010/main" val="212922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54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2.3.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lo que podemos hacer con JavaScript?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Utilizar su núcleo de características comunes de programación.</a:t>
            </a:r>
          </a:p>
          <a:p>
            <a:pPr marL="180975" indent="-180975" algn="just">
              <a:buFont typeface="Arial" charset="0"/>
              <a:buChar char="•"/>
            </a:pPr>
            <a:r>
              <a:rPr lang="es-ES" dirty="0"/>
              <a:t>Utilizar la funcionalidad construida por encima del núcleo de JavaScript llama </a:t>
            </a:r>
            <a:r>
              <a:rPr lang="es-ES" dirty="0" err="1"/>
              <a:t>API`s</a:t>
            </a:r>
            <a:r>
              <a:rPr lang="es-ES" dirty="0"/>
              <a:t> (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Interfaces).</a:t>
            </a:r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mdn.mozillademos.org/files/13508/brow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95" y="3349376"/>
            <a:ext cx="5413847" cy="339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61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5840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2.4.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Interfaz de programación en aplicaciones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Los navegadores </a:t>
            </a:r>
            <a:r>
              <a:rPr lang="es-ES" dirty="0" err="1"/>
              <a:t>APIs</a:t>
            </a:r>
            <a:r>
              <a:rPr lang="es-ES" dirty="0"/>
              <a:t> (DOM, localización-Geo API, </a:t>
            </a:r>
            <a:r>
              <a:rPr lang="es-ES" dirty="0" err="1"/>
              <a:t>Canvas</a:t>
            </a:r>
            <a:r>
              <a:rPr lang="es-ES" dirty="0"/>
              <a:t>, </a:t>
            </a:r>
            <a:r>
              <a:rPr lang="es-ES" dirty="0" err="1"/>
              <a:t>WebGL</a:t>
            </a:r>
            <a:r>
              <a:rPr lang="es-ES" dirty="0"/>
              <a:t>, Video y Sonido </a:t>
            </a:r>
            <a:r>
              <a:rPr lang="es-ES" dirty="0" err="1"/>
              <a:t>APIs</a:t>
            </a:r>
            <a:r>
              <a:rPr lang="es-ES" dirty="0"/>
              <a:t>.</a:t>
            </a:r>
          </a:p>
          <a:p>
            <a:pPr marL="180975" indent="-180975" algn="just">
              <a:buFont typeface="Arial" charset="0"/>
              <a:buChar char="•"/>
            </a:pPr>
            <a:r>
              <a:rPr lang="es-ES" dirty="0" err="1"/>
              <a:t>APIs</a:t>
            </a:r>
            <a:r>
              <a:rPr lang="es-ES" dirty="0"/>
              <a:t> de terceras personas (Twitter API, Google </a:t>
            </a:r>
            <a:r>
              <a:rPr lang="es-ES" dirty="0" err="1"/>
              <a:t>Maps</a:t>
            </a:r>
            <a:r>
              <a:rPr lang="es-ES" dirty="0"/>
              <a:t> API, </a:t>
            </a:r>
            <a:r>
              <a:rPr lang="mr-IN" dirty="0"/>
              <a:t>…</a:t>
            </a: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mdn.mozillademos.org/files/13508/brow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089" y="3051426"/>
            <a:ext cx="5889053" cy="3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833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80805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 algn="just">
              <a:buFont typeface="+mj-lt"/>
              <a:buAutoNum type="arabicPeriod"/>
            </a:pPr>
            <a:r>
              <a:rPr lang="es-ES" dirty="0"/>
              <a:t>El código (HTML, CSS y JavaScript) es leído dentro de un ambiente de ejecución (pestaña del navegador).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es-ES" dirty="0"/>
              <a:t>El lenguaje JavaScript es ejecutado por el motor del navegador luego que el código HTML y CSS han sido “juntados” dentro de la página Web.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es-ES" dirty="0"/>
              <a:t>Lo anterior asegura que el estilo y la estructura de la página están en su lugar en el momento en que JavaScript comienza a ejecutarse.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47" y="3574042"/>
            <a:ext cx="6999632" cy="31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55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Cada pestaña del navegador es un compartimiento (ambiente de ejecución) separado para hacer funcionar código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2945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Seguridad en el navegador</a:t>
            </a:r>
          </a:p>
        </p:txBody>
      </p:sp>
    </p:spTree>
    <p:extLst>
      <p:ext uri="{BB962C8B-B14F-4D97-AF65-F5344CB8AC3E}">
        <p14:creationId xmlns:p14="http://schemas.microsoft.com/office/powerpoint/2010/main" val="1525853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2371</TotalTime>
  <Words>1047</Words>
  <Application>Microsoft Macintosh PowerPoint</Application>
  <PresentationFormat>Presentación en pantalla (4:3)</PresentationFormat>
  <Paragraphs>196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Arial Unicode MS</vt:lpstr>
      <vt:lpstr>Arial</vt:lpstr>
      <vt:lpstr>Calibri</vt:lpstr>
      <vt:lpstr>Calibri Light</vt:lpstr>
      <vt:lpstr>Mangal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Jesús Ceballos</cp:lastModifiedBy>
  <cp:revision>96</cp:revision>
  <cp:lastPrinted>2019-02-19T03:37:20Z</cp:lastPrinted>
  <dcterms:created xsi:type="dcterms:W3CDTF">2019-01-28T17:21:52Z</dcterms:created>
  <dcterms:modified xsi:type="dcterms:W3CDTF">2019-02-19T20:38:18Z</dcterms:modified>
</cp:coreProperties>
</file>